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7" r:id="rId3"/>
    <p:sldId id="259" r:id="rId4"/>
    <p:sldId id="296" r:id="rId5"/>
    <p:sldId id="297" r:id="rId6"/>
    <p:sldId id="298" r:id="rId7"/>
    <p:sldId id="299" r:id="rId8"/>
    <p:sldId id="310" r:id="rId9"/>
    <p:sldId id="261" r:id="rId10"/>
    <p:sldId id="301" r:id="rId11"/>
    <p:sldId id="302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312" r:id="rId20"/>
    <p:sldId id="313" r:id="rId21"/>
    <p:sldId id="315" r:id="rId22"/>
    <p:sldId id="314" r:id="rId23"/>
    <p:sldId id="316" r:id="rId24"/>
    <p:sldId id="317" r:id="rId25"/>
    <p:sldId id="319" r:id="rId26"/>
    <p:sldId id="320" r:id="rId27"/>
    <p:sldId id="321" r:id="rId28"/>
    <p:sldId id="263" r:id="rId29"/>
    <p:sldId id="262" r:id="rId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Lora" pitchFamily="2" charset="77"/>
      <p:regular r:id="rId33"/>
      <p:bold r:id="rId34"/>
      <p:italic r:id="rId35"/>
      <p:boldItalic r:id="rId36"/>
    </p:embeddedFont>
    <p:embeddedFont>
      <p:font typeface="Quattrocento Sans" panose="020B05020500000200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F9764-BC90-BC46-8617-4AA1B5DCFD66}" v="230" dt="2021-07-07T15:19:00.786"/>
  </p1510:revLst>
</p1510:revInfo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5"/>
    <p:restoredTop sz="94703"/>
  </p:normalViewPr>
  <p:slideViewPr>
    <p:cSldViewPr snapToGrid="0" snapToObjects="1">
      <p:cViewPr varScale="1">
        <p:scale>
          <a:sx n="218" d="100"/>
          <a:sy n="218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118133" userId="a8491dc4-0f6e-49e1-acf4-209082e193cb" providerId="ADAL" clId="{475F9764-BC90-BC46-8617-4AA1B5DCFD66}"/>
    <pc:docChg chg="modSld">
      <pc:chgData name="m118133" userId="a8491dc4-0f6e-49e1-acf4-209082e193cb" providerId="ADAL" clId="{475F9764-BC90-BC46-8617-4AA1B5DCFD66}" dt="2021-08-04T04:57:56.705" v="5" actId="20577"/>
      <pc:docMkLst>
        <pc:docMk/>
      </pc:docMkLst>
      <pc:sldChg chg="modSp mod">
        <pc:chgData name="m118133" userId="a8491dc4-0f6e-49e1-acf4-209082e193cb" providerId="ADAL" clId="{475F9764-BC90-BC46-8617-4AA1B5DCFD66}" dt="2021-08-04T04:57:56.705" v="5" actId="20577"/>
        <pc:sldMkLst>
          <pc:docMk/>
          <pc:sldMk cId="0" sldId="256"/>
        </pc:sldMkLst>
        <pc:spChg chg="mod">
          <ac:chgData name="m118133" userId="a8491dc4-0f6e-49e1-acf4-209082e193cb" providerId="ADAL" clId="{475F9764-BC90-BC46-8617-4AA1B5DCFD66}" dt="2021-08-04T04:57:56.705" v="5" actId="20577"/>
          <ac:spMkLst>
            <pc:docMk/>
            <pc:sldMk cId="0" sldId="256"/>
            <ac:spMk id="2" creationId="{8C71FB6D-0278-4C45-83E9-A68D21D5DC01}"/>
          </ac:spMkLst>
        </pc:spChg>
      </pc:sldChg>
      <pc:sldChg chg="modSp mod">
        <pc:chgData name="m118133" userId="a8491dc4-0f6e-49e1-acf4-209082e193cb" providerId="ADAL" clId="{475F9764-BC90-BC46-8617-4AA1B5DCFD66}" dt="2021-07-09T07:01:44.711" v="1" actId="1076"/>
        <pc:sldMkLst>
          <pc:docMk/>
          <pc:sldMk cId="2159979951" sldId="320"/>
        </pc:sldMkLst>
        <pc:picChg chg="mod">
          <ac:chgData name="m118133" userId="a8491dc4-0f6e-49e1-acf4-209082e193cb" providerId="ADAL" clId="{475F9764-BC90-BC46-8617-4AA1B5DCFD66}" dt="2021-07-09T07:01:42.716" v="0" actId="1076"/>
          <ac:picMkLst>
            <pc:docMk/>
            <pc:sldMk cId="2159979951" sldId="320"/>
            <ac:picMk id="14" creationId="{13073CAC-BE00-F342-BD2D-FD4092BCB9D6}"/>
          </ac:picMkLst>
        </pc:picChg>
        <pc:picChg chg="mod">
          <ac:chgData name="m118133" userId="a8491dc4-0f6e-49e1-acf4-209082e193cb" providerId="ADAL" clId="{475F9764-BC90-BC46-8617-4AA1B5DCFD66}" dt="2021-07-09T07:01:44.711" v="1" actId="1076"/>
          <ac:picMkLst>
            <pc:docMk/>
            <pc:sldMk cId="2159979951" sldId="320"/>
            <ac:picMk id="15" creationId="{DE0826EF-3FDA-D64E-A5F0-CEC279BA37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89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73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1425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952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8087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448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Et, Es, Ep are token embedding, segment embedding and positional embedding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58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797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507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90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3062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615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766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361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11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568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86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70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94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19878" y="505560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37353" y="302602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401128" y="26994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85528" y="505560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sv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29" y="2003888"/>
            <a:ext cx="542007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Memory network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71FB6D-0278-4C45-83E9-A68D21D5DC01}"/>
              </a:ext>
            </a:extLst>
          </p:cNvPr>
          <p:cNvSpPr txBox="1"/>
          <p:nvPr/>
        </p:nvSpPr>
        <p:spPr>
          <a:xfrm>
            <a:off x="6265629" y="4079019"/>
            <a:ext cx="242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>
                <a:latin typeface="Arial" panose="020B0604020202020204" pitchFamily="34" charset="0"/>
                <a:cs typeface="Arial" panose="020B0604020202020204" pitchFamily="34" charset="0"/>
              </a:rPr>
              <a:t>Hoang Le</a:t>
            </a:r>
            <a:endParaRPr lang="en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Turing Machine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2.1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4233A-37FB-DE44-B6FC-FDDBE77E8C7B}"/>
              </a:ext>
            </a:extLst>
          </p:cNvPr>
          <p:cNvSpPr txBox="1"/>
          <p:nvPr/>
        </p:nvSpPr>
        <p:spPr>
          <a:xfrm>
            <a:off x="326423" y="735364"/>
            <a:ext cx="347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/>
              <a:t>Reading mechanism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CEF1E-ADD0-5044-858F-A1A2309EE680}"/>
              </a:ext>
            </a:extLst>
          </p:cNvPr>
          <p:cNvSpPr/>
          <p:nvPr/>
        </p:nvSpPr>
        <p:spPr>
          <a:xfrm>
            <a:off x="606287" y="1291771"/>
            <a:ext cx="64464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Let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</a:t>
            </a:r>
            <a:r>
              <a:rPr lang="en-US" sz="1600" baseline="-25000" dirty="0"/>
              <a:t>t</a:t>
            </a:r>
            <a:r>
              <a:rPr lang="en-US" sz="1600" dirty="0"/>
              <a:t> : the contents of the N × M memory matrix at time t ; memory matrix composes of N vectors, each vector is M elements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w</a:t>
            </a:r>
            <a:r>
              <a:rPr lang="en-US" sz="1600" baseline="-25000" dirty="0" err="1"/>
              <a:t>t</a:t>
            </a:r>
            <a:r>
              <a:rPr lang="en-US" sz="1600" dirty="0"/>
              <a:t> : normalized weighting vector over N locations (rows)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r</a:t>
            </a:r>
            <a:r>
              <a:rPr lang="en-US" sz="1600" baseline="-25000" dirty="0"/>
              <a:t>t</a:t>
            </a:r>
            <a:r>
              <a:rPr lang="en-US" sz="1600" dirty="0"/>
              <a:t>: read memory (dim-M vector)</a:t>
            </a:r>
            <a:endParaRPr lang="en-V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39EB3-5265-DC46-A5D0-EFEA1D8B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3129445"/>
            <a:ext cx="29464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73388-5799-8944-B7A4-162B5409E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204" y="4088943"/>
            <a:ext cx="3817592" cy="6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Turing Machine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2.1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4233A-37FB-DE44-B6FC-FDDBE77E8C7B}"/>
              </a:ext>
            </a:extLst>
          </p:cNvPr>
          <p:cNvSpPr txBox="1"/>
          <p:nvPr/>
        </p:nvSpPr>
        <p:spPr>
          <a:xfrm>
            <a:off x="326423" y="735364"/>
            <a:ext cx="347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/>
              <a:t>Writing mechanism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CEF1E-ADD0-5044-858F-A1A2309EE680}"/>
              </a:ext>
            </a:extLst>
          </p:cNvPr>
          <p:cNvSpPr/>
          <p:nvPr/>
        </p:nvSpPr>
        <p:spPr>
          <a:xfrm>
            <a:off x="586408" y="1362911"/>
            <a:ext cx="56589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Let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</a:t>
            </a:r>
            <a:r>
              <a:rPr lang="en-US" sz="1600" baseline="-25000" dirty="0"/>
              <a:t>t</a:t>
            </a:r>
            <a:r>
              <a:rPr lang="en-US" sz="1600" dirty="0"/>
              <a:t> : N × M memory matrix at time t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w</a:t>
            </a:r>
            <a:r>
              <a:rPr lang="en-US" sz="1600" baseline="-25000" dirty="0" err="1"/>
              <a:t>t</a:t>
            </a:r>
            <a:r>
              <a:rPr lang="en-US" sz="1600" dirty="0"/>
              <a:t> : normalized weighting vector over N locations (rows)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</a:t>
            </a:r>
            <a:r>
              <a:rPr lang="en-US" sz="1600" baseline="-25000" dirty="0"/>
              <a:t>t</a:t>
            </a:r>
            <a:r>
              <a:rPr lang="en-US" sz="1600" dirty="0"/>
              <a:t>: erase vector (dim N)</a:t>
            </a:r>
            <a:endParaRPr lang="en-V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A4EFE-C2F6-2A4F-88E3-BDE07738F20C}"/>
              </a:ext>
            </a:extLst>
          </p:cNvPr>
          <p:cNvSpPr txBox="1"/>
          <p:nvPr/>
        </p:nvSpPr>
        <p:spPr>
          <a:xfrm>
            <a:off x="1138917" y="1080649"/>
            <a:ext cx="5865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Writing mechanism is decomposed into 2 parts: erase and add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C3328-0EB7-974A-9E23-6B3DB9B53DBE}"/>
              </a:ext>
            </a:extLst>
          </p:cNvPr>
          <p:cNvSpPr txBox="1"/>
          <p:nvPr/>
        </p:nvSpPr>
        <p:spPr>
          <a:xfrm>
            <a:off x="1734226" y="3037774"/>
            <a:ext cx="126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600" b="1" dirty="0"/>
              <a:t>Erase part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8F567-D5F1-D041-8B87-98ED142EC8FB}"/>
              </a:ext>
            </a:extLst>
          </p:cNvPr>
          <p:cNvSpPr txBox="1"/>
          <p:nvPr/>
        </p:nvSpPr>
        <p:spPr>
          <a:xfrm>
            <a:off x="6448275" y="3021509"/>
            <a:ext cx="111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600" b="1" dirty="0"/>
              <a:t>Add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952E5-6560-DC46-B106-7A69366A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32" y="3774108"/>
            <a:ext cx="3070639" cy="399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AB09E-A260-9E41-9185-2DE24A2B430C}"/>
              </a:ext>
            </a:extLst>
          </p:cNvPr>
          <p:cNvSpPr txBox="1"/>
          <p:nvPr/>
        </p:nvSpPr>
        <p:spPr>
          <a:xfrm>
            <a:off x="341916" y="3385744"/>
            <a:ext cx="343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Each row in matrix M</a:t>
            </a:r>
            <a:r>
              <a:rPr lang="en-VN" sz="1600" baseline="-25000" dirty="0"/>
              <a:t>t</a:t>
            </a:r>
            <a:r>
              <a:rPr lang="en-VN" sz="1600" dirty="0"/>
              <a:t> is updated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24D52-47ED-7A46-80E2-6A71C0A92A4B}"/>
              </a:ext>
            </a:extLst>
          </p:cNvPr>
          <p:cNvSpPr txBox="1"/>
          <p:nvPr/>
        </p:nvSpPr>
        <p:spPr>
          <a:xfrm>
            <a:off x="4890563" y="3380543"/>
            <a:ext cx="343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Each row in matrix M</a:t>
            </a:r>
            <a:r>
              <a:rPr lang="en-VN" sz="1600" baseline="-25000" dirty="0"/>
              <a:t>t</a:t>
            </a:r>
            <a:r>
              <a:rPr lang="en-VN" sz="1600" dirty="0"/>
              <a:t> is updated by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E0741A-7179-3A4F-8BEF-681D4597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112" y="3804256"/>
            <a:ext cx="2445026" cy="4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4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Turing Machine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2.1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4233A-37FB-DE44-B6FC-FDDBE77E8C7B}"/>
              </a:ext>
            </a:extLst>
          </p:cNvPr>
          <p:cNvSpPr txBox="1"/>
          <p:nvPr/>
        </p:nvSpPr>
        <p:spPr>
          <a:xfrm>
            <a:off x="326423" y="735364"/>
            <a:ext cx="347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b="1" dirty="0"/>
              <a:t>Addressing mechanism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A4EFE-C2F6-2A4F-88E3-BDE07738F20C}"/>
              </a:ext>
            </a:extLst>
          </p:cNvPr>
          <p:cNvSpPr txBox="1"/>
          <p:nvPr/>
        </p:nvSpPr>
        <p:spPr>
          <a:xfrm>
            <a:off x="482935" y="1458395"/>
            <a:ext cx="44766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VN" sz="1600" dirty="0"/>
              <a:t>Addressing mechanism aims determining normalized weighting vector w</a:t>
            </a:r>
            <a:r>
              <a:rPr lang="en-VN" sz="1600" baseline="-25000" dirty="0"/>
              <a:t>t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It is based on 2 mechanisms: </a:t>
            </a:r>
            <a:r>
              <a:rPr lang="en-VN" sz="1600" b="1" dirty="0"/>
              <a:t>content-based addressing</a:t>
            </a:r>
            <a:r>
              <a:rPr lang="en-VN" sz="1600" dirty="0"/>
              <a:t> </a:t>
            </a:r>
            <a:r>
              <a:rPr lang="en-VN" sz="1600" b="1" dirty="0"/>
              <a:t>and location-based addressing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Content-based method attends locations similar (cosine similar) with external information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Location-based methods employ some mechanism to visit locations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E5397-14E1-EF4C-98F4-47DA15DA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25" y="1223379"/>
            <a:ext cx="3859948" cy="26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8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Turing Machine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2.1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4233A-37FB-DE44-B6FC-FDDBE77E8C7B}"/>
              </a:ext>
            </a:extLst>
          </p:cNvPr>
          <p:cNvSpPr txBox="1"/>
          <p:nvPr/>
        </p:nvSpPr>
        <p:spPr>
          <a:xfrm>
            <a:off x="326423" y="735364"/>
            <a:ext cx="3470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b="1" dirty="0"/>
              <a:t>Controller component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A5C00-FB8D-9041-BD1E-6DA762151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52" y="1843949"/>
            <a:ext cx="4279696" cy="299978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A2C610E-2654-A54B-A82E-22B8251D988D}"/>
              </a:ext>
            </a:extLst>
          </p:cNvPr>
          <p:cNvSpPr/>
          <p:nvPr/>
        </p:nvSpPr>
        <p:spPr>
          <a:xfrm>
            <a:off x="2951922" y="3240157"/>
            <a:ext cx="3170582" cy="7156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6DE99-E14D-1B4F-BA7E-1CD624BE979E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2186609" y="2961861"/>
            <a:ext cx="1229634" cy="383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D3AB45-87E5-6C42-A560-495734BD75A5}"/>
              </a:ext>
            </a:extLst>
          </p:cNvPr>
          <p:cNvSpPr txBox="1"/>
          <p:nvPr/>
        </p:nvSpPr>
        <p:spPr>
          <a:xfrm>
            <a:off x="832899" y="2375452"/>
            <a:ext cx="1323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Reading, Writing,</a:t>
            </a:r>
          </a:p>
          <a:p>
            <a:r>
              <a:rPr lang="en-VN" sz="1600" dirty="0"/>
              <a:t>Addressing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B4A881-C363-C741-93A1-DB4DB5B5639A}"/>
              </a:ext>
            </a:extLst>
          </p:cNvPr>
          <p:cNvSpPr/>
          <p:nvPr/>
        </p:nvSpPr>
        <p:spPr>
          <a:xfrm>
            <a:off x="3796748" y="2571750"/>
            <a:ext cx="1472841" cy="54236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935D2E-AF97-2C43-8231-0EC482277384}"/>
              </a:ext>
            </a:extLst>
          </p:cNvPr>
          <p:cNvCxnSpPr>
            <a:cxnSpLocks/>
          </p:cNvCxnSpPr>
          <p:nvPr/>
        </p:nvCxnSpPr>
        <p:spPr>
          <a:xfrm flipV="1">
            <a:off x="5147985" y="2241054"/>
            <a:ext cx="1839224" cy="438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363CA2-5AC3-164C-BBAD-92CA983D4A17}"/>
              </a:ext>
            </a:extLst>
          </p:cNvPr>
          <p:cNvSpPr txBox="1"/>
          <p:nvPr/>
        </p:nvSpPr>
        <p:spPr>
          <a:xfrm>
            <a:off x="7197256" y="1636788"/>
            <a:ext cx="1562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e</a:t>
            </a:r>
            <a:r>
              <a:rPr lang="en-VN" sz="1600" baseline="-25000" dirty="0"/>
              <a:t>t</a:t>
            </a:r>
            <a:r>
              <a:rPr lang="en-VN" sz="1600" dirty="0"/>
              <a:t>, a</a:t>
            </a:r>
            <a:r>
              <a:rPr lang="en-VN" sz="1600" baseline="-25000" dirty="0"/>
              <a:t>t</a:t>
            </a:r>
            <a:r>
              <a:rPr lang="en-VN" sz="1600" dirty="0"/>
              <a:t> and others vectors for Addressing</a:t>
            </a:r>
          </a:p>
        </p:txBody>
      </p:sp>
    </p:spTree>
    <p:extLst>
      <p:ext uri="{BB962C8B-B14F-4D97-AF65-F5344CB8AC3E}">
        <p14:creationId xmlns:p14="http://schemas.microsoft.com/office/powerpoint/2010/main" val="281182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Network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2.1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8A8A9-4214-A547-A952-228FBD22E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7" y="1928212"/>
            <a:ext cx="3828556" cy="2683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FB486-0D78-9B45-986F-6D82AA53F096}"/>
              </a:ext>
            </a:extLst>
          </p:cNvPr>
          <p:cNvSpPr txBox="1"/>
          <p:nvPr/>
        </p:nvSpPr>
        <p:spPr>
          <a:xfrm>
            <a:off x="326423" y="1174123"/>
            <a:ext cx="681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Basically, Neural Turing Machine and Memory Network are quite similar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A2A4D-5E36-F340-85DE-F95C6F99D4FA}"/>
              </a:ext>
            </a:extLst>
          </p:cNvPr>
          <p:cNvSpPr txBox="1"/>
          <p:nvPr/>
        </p:nvSpPr>
        <p:spPr>
          <a:xfrm>
            <a:off x="3796748" y="671452"/>
            <a:ext cx="159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Jason et. al., 2015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3F4E3-165D-E146-B9FF-F0E757AE0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9" r="2644"/>
          <a:stretch/>
        </p:blipFill>
        <p:spPr>
          <a:xfrm>
            <a:off x="4275398" y="2136102"/>
            <a:ext cx="4661565" cy="2270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E7450-DFBB-4D4E-B76E-BFFEFE33C14B}"/>
              </a:ext>
            </a:extLst>
          </p:cNvPr>
          <p:cNvSpPr txBox="1"/>
          <p:nvPr/>
        </p:nvSpPr>
        <p:spPr>
          <a:xfrm>
            <a:off x="1049465" y="4625936"/>
            <a:ext cx="217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Neural Turing 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D30A7-FAFF-AF42-8C7A-F38CAE737C9B}"/>
              </a:ext>
            </a:extLst>
          </p:cNvPr>
          <p:cNvSpPr txBox="1"/>
          <p:nvPr/>
        </p:nvSpPr>
        <p:spPr>
          <a:xfrm>
            <a:off x="5401387" y="4611779"/>
            <a:ext cx="217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dirty="0"/>
              <a:t>Memory Network</a:t>
            </a:r>
          </a:p>
        </p:txBody>
      </p:sp>
    </p:spTree>
    <p:extLst>
      <p:ext uri="{BB962C8B-B14F-4D97-AF65-F5344CB8AC3E}">
        <p14:creationId xmlns:p14="http://schemas.microsoft.com/office/powerpoint/2010/main" val="317761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Network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2.1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3F4E3-165D-E146-B9FF-F0E757AE0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" r="2644"/>
          <a:stretch/>
        </p:blipFill>
        <p:spPr>
          <a:xfrm>
            <a:off x="4430362" y="1579511"/>
            <a:ext cx="4661565" cy="2270386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BE9FA7-ED1D-5643-A1AC-A8E05E92B455}"/>
              </a:ext>
            </a:extLst>
          </p:cNvPr>
          <p:cNvSpPr txBox="1"/>
          <p:nvPr/>
        </p:nvSpPr>
        <p:spPr>
          <a:xfrm>
            <a:off x="397565" y="1212574"/>
            <a:ext cx="35085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4 components:</a:t>
            </a:r>
          </a:p>
          <a:p>
            <a:pPr marL="285750" indent="-285750">
              <a:buFontTx/>
              <a:buChar char="-"/>
            </a:pPr>
            <a:r>
              <a:rPr lang="en-VN" sz="1600" b="1" dirty="0"/>
              <a:t>I</a:t>
            </a:r>
            <a:r>
              <a:rPr lang="en-VN" sz="1600" dirty="0"/>
              <a:t>: Input feature map: convert external info to internal feature representation</a:t>
            </a:r>
          </a:p>
          <a:p>
            <a:pPr marL="285750" indent="-285750">
              <a:buFontTx/>
              <a:buChar char="-"/>
            </a:pPr>
            <a:r>
              <a:rPr lang="en-VN" sz="1600" b="1" dirty="0"/>
              <a:t>G</a:t>
            </a:r>
            <a:r>
              <a:rPr lang="en-VN" sz="1600" dirty="0"/>
              <a:t>: Generalization: Update old memory</a:t>
            </a:r>
          </a:p>
          <a:p>
            <a:pPr marL="285750" indent="-285750">
              <a:buFontTx/>
              <a:buChar char="-"/>
            </a:pPr>
            <a:r>
              <a:rPr lang="en-VN" sz="1600" b="1" dirty="0"/>
              <a:t>O</a:t>
            </a:r>
            <a:r>
              <a:rPr lang="en-VN" sz="1600" dirty="0"/>
              <a:t>: Output feature map: produce new output</a:t>
            </a:r>
          </a:p>
          <a:p>
            <a:pPr marL="285750" indent="-285750">
              <a:buFontTx/>
              <a:buChar char="-"/>
            </a:pPr>
            <a:r>
              <a:rPr lang="en-VN" sz="1600" b="1" dirty="0"/>
              <a:t>R</a:t>
            </a:r>
            <a:r>
              <a:rPr lang="en-VN" sz="1600" dirty="0"/>
              <a:t>: Response: Convert output to response format</a:t>
            </a:r>
          </a:p>
          <a:p>
            <a:r>
              <a:rPr lang="en-VN" sz="1600" dirty="0"/>
              <a:t>( I(.) and O(.) in the same space)</a:t>
            </a:r>
          </a:p>
        </p:txBody>
      </p:sp>
    </p:spTree>
    <p:extLst>
      <p:ext uri="{BB962C8B-B14F-4D97-AF65-F5344CB8AC3E}">
        <p14:creationId xmlns:p14="http://schemas.microsoft.com/office/powerpoint/2010/main" val="102186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Network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2.1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E9FA7-ED1D-5643-A1AC-A8E05E92B455}"/>
              </a:ext>
            </a:extLst>
          </p:cNvPr>
          <p:cNvSpPr txBox="1"/>
          <p:nvPr/>
        </p:nvSpPr>
        <p:spPr>
          <a:xfrm>
            <a:off x="397565" y="1212574"/>
            <a:ext cx="7474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b="1" dirty="0"/>
              <a:t>I</a:t>
            </a:r>
            <a:r>
              <a:rPr lang="en-VN" sz="1600" dirty="0"/>
              <a:t> component: can be anything: simple Linear function, </a:t>
            </a:r>
            <a:r>
              <a:rPr lang="en-US" sz="1600" dirty="0"/>
              <a:t>standard pre-processing, e.g., parsing, coreference and entity resolution for text inputs</a:t>
            </a:r>
            <a:endParaRPr lang="en-V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42CFF-512C-D846-870D-55C2C91724D9}"/>
              </a:ext>
            </a:extLst>
          </p:cNvPr>
          <p:cNvSpPr txBox="1"/>
          <p:nvPr/>
        </p:nvSpPr>
        <p:spPr>
          <a:xfrm>
            <a:off x="397565" y="1951394"/>
            <a:ext cx="7474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b="1" dirty="0"/>
              <a:t>G</a:t>
            </a:r>
            <a:r>
              <a:rPr lang="en-VN" sz="1600" dirty="0"/>
              <a:t> component: </a:t>
            </a:r>
            <a:r>
              <a:rPr lang="en-US" sz="1600" dirty="0"/>
              <a:t>Update one or many memory locations by output of component I ; similar to Reading, Writing and Addressing in NTM</a:t>
            </a:r>
            <a:endParaRPr lang="en-V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38AECB-3023-3C41-B0C4-70C382F3FD6E}"/>
              </a:ext>
            </a:extLst>
          </p:cNvPr>
          <p:cNvSpPr txBox="1"/>
          <p:nvPr/>
        </p:nvSpPr>
        <p:spPr>
          <a:xfrm>
            <a:off x="397565" y="3930926"/>
            <a:ext cx="7474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b="1" dirty="0"/>
              <a:t>O</a:t>
            </a:r>
            <a:r>
              <a:rPr lang="en-VN" sz="1600" dirty="0"/>
              <a:t> and </a:t>
            </a:r>
            <a:r>
              <a:rPr lang="en-VN" sz="1600" b="1" dirty="0"/>
              <a:t>R</a:t>
            </a:r>
            <a:r>
              <a:rPr lang="en-VN" sz="1600" dirty="0"/>
              <a:t> component: </a:t>
            </a:r>
            <a:r>
              <a:rPr lang="en-US" sz="1600" dirty="0"/>
              <a:t>produce output and convert output to original space</a:t>
            </a:r>
            <a:endParaRPr lang="en-V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DF5D-B432-A14F-9BA5-7DED16A3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55" y="2551189"/>
            <a:ext cx="1675489" cy="40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6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991850"/>
            <a:ext cx="395185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49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CHIME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7D7B5-5E3B-EB4E-A5A3-3F1FB821D076}"/>
              </a:ext>
            </a:extLst>
          </p:cNvPr>
          <p:cNvSpPr txBox="1"/>
          <p:nvPr/>
        </p:nvSpPr>
        <p:spPr>
          <a:xfrm>
            <a:off x="3796748" y="671452"/>
            <a:ext cx="159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Junru et. al.,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34D13-A35E-874E-A95E-95191C5AECF7}"/>
              </a:ext>
            </a:extLst>
          </p:cNvPr>
          <p:cNvSpPr txBox="1"/>
          <p:nvPr/>
        </p:nvSpPr>
        <p:spPr>
          <a:xfrm>
            <a:off x="99084" y="1314064"/>
            <a:ext cx="33793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VN" sz="1600" dirty="0"/>
              <a:t>This model is born to deal with QA over multi-passages problem</a:t>
            </a:r>
          </a:p>
          <a:p>
            <a:endParaRPr lang="en-VN" sz="1600" dirty="0"/>
          </a:p>
          <a:p>
            <a:pPr marL="285750" indent="-285750">
              <a:buFontTx/>
              <a:buChar char="-"/>
            </a:pPr>
            <a:r>
              <a:rPr lang="en-VN" sz="1600" dirty="0"/>
              <a:t>Dataset used is AmazonQA: Given a list of reviews about a product, when a custommer asks about that product, model uses reviews to answer that question</a:t>
            </a:r>
          </a:p>
          <a:p>
            <a:pPr marL="285750" indent="-285750">
              <a:buFontTx/>
              <a:buChar char="-"/>
            </a:pPr>
            <a:endParaRPr lang="en-VN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EEA79-3E78-3944-8BF5-733C73E8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393" y="1320139"/>
            <a:ext cx="5516523" cy="27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11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CHIME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4D02B-C9A8-2846-857B-7E095AE07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28" y="1157062"/>
            <a:ext cx="7389744" cy="3725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61072-9D34-1648-9558-96D0FC1EABAE}"/>
              </a:ext>
            </a:extLst>
          </p:cNvPr>
          <p:cNvSpPr txBox="1"/>
          <p:nvPr/>
        </p:nvSpPr>
        <p:spPr>
          <a:xfrm>
            <a:off x="533334" y="803734"/>
            <a:ext cx="211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b="1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910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450947" y="1578150"/>
            <a:ext cx="2538743" cy="91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chemeClr val="accent1"/>
                </a:highlight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Quattrocento Sans"/>
              </a:rPr>
              <a:t>1. Notion of NN with Ext Memory</a:t>
            </a:r>
            <a:endParaRPr sz="1200" dirty="0">
              <a:highlight>
                <a:schemeClr val="accent1"/>
              </a:highlight>
              <a:latin typeface="Arial" panose="020B0604020202020204" pitchFamily="34" charset="0"/>
              <a:ea typeface="Quattrocento Sans"/>
              <a:cs typeface="Arial" panose="020B0604020202020204" pitchFamily="34" charset="0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Quattrocento Sans"/>
              </a:rPr>
              <a:t>Why and How they came up with the idea of using external memory, brief introduction</a:t>
            </a:r>
            <a:endParaRPr sz="1200" dirty="0">
              <a:latin typeface="Arial" panose="020B0604020202020204" pitchFamily="34" charset="0"/>
              <a:ea typeface="Quattrocento Sans"/>
              <a:cs typeface="Arial" panose="020B0604020202020204" pitchFamily="34" charset="0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ea typeface="Quattrocento Sans"/>
              <a:cs typeface="Arial" panose="020B0604020202020204" pitchFamily="34" charset="0"/>
              <a:sym typeface="Quattrocento Sans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92;p13">
            <a:extLst>
              <a:ext uri="{FF2B5EF4-FFF2-40B4-BE49-F238E27FC236}">
                <a16:creationId xmlns:a16="http://schemas.microsoft.com/office/drawing/2014/main" id="{11D16428-A5AB-4F4B-A174-7B4992EB0975}"/>
              </a:ext>
            </a:extLst>
          </p:cNvPr>
          <p:cNvSpPr txBox="1"/>
          <p:nvPr/>
        </p:nvSpPr>
        <p:spPr>
          <a:xfrm>
            <a:off x="3302628" y="1578150"/>
            <a:ext cx="2538743" cy="91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chemeClr val="accent1"/>
                </a:highlight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Quattrocento Sans"/>
              </a:rPr>
              <a:t>2. Foundational ideas</a:t>
            </a:r>
            <a:endParaRPr sz="1200" dirty="0">
              <a:highlight>
                <a:schemeClr val="accent1"/>
              </a:highlight>
              <a:latin typeface="Arial" panose="020B0604020202020204" pitchFamily="34" charset="0"/>
              <a:ea typeface="Quattrocento Sans"/>
              <a:cs typeface="Arial" panose="020B0604020202020204" pitchFamily="34" charset="0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Quattrocento Sans"/>
              </a:rPr>
              <a:t>Introduce important papers about Memory Network</a:t>
            </a:r>
            <a:endParaRPr sz="1200" dirty="0">
              <a:latin typeface="Arial" panose="020B0604020202020204" pitchFamily="34" charset="0"/>
              <a:ea typeface="Quattrocento Sans"/>
              <a:cs typeface="Arial" panose="020B0604020202020204" pitchFamily="34" charset="0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ea typeface="Quattrocento Sans"/>
              <a:cs typeface="Arial" panose="020B0604020202020204" pitchFamily="34" charset="0"/>
              <a:sym typeface="Quattrocento Sans"/>
            </a:endParaRPr>
          </a:p>
        </p:txBody>
      </p:sp>
      <p:sp>
        <p:nvSpPr>
          <p:cNvPr id="14" name="Google Shape;92;p13">
            <a:extLst>
              <a:ext uri="{FF2B5EF4-FFF2-40B4-BE49-F238E27FC236}">
                <a16:creationId xmlns:a16="http://schemas.microsoft.com/office/drawing/2014/main" id="{1A5E8C5F-B28C-D240-81F2-2BE7A282C26E}"/>
              </a:ext>
            </a:extLst>
          </p:cNvPr>
          <p:cNvSpPr txBox="1"/>
          <p:nvPr/>
        </p:nvSpPr>
        <p:spPr>
          <a:xfrm>
            <a:off x="6154310" y="1574447"/>
            <a:ext cx="2538743" cy="91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highlight>
                  <a:schemeClr val="accent1"/>
                </a:highlight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Quattrocento Sans"/>
              </a:rPr>
              <a:t>3. Use cases</a:t>
            </a:r>
            <a:endParaRPr sz="1200" dirty="0">
              <a:highlight>
                <a:schemeClr val="accent1"/>
              </a:highlight>
              <a:latin typeface="Arial" panose="020B0604020202020204" pitchFamily="34" charset="0"/>
              <a:ea typeface="Quattrocento Sans"/>
              <a:cs typeface="Arial" panose="020B0604020202020204" pitchFamily="34" charset="0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Quattrocento Sans"/>
              </a:rPr>
              <a:t>Some practical usages for QA problem</a:t>
            </a:r>
            <a:endParaRPr sz="1200" dirty="0">
              <a:latin typeface="Arial" panose="020B0604020202020204" pitchFamily="34" charset="0"/>
              <a:ea typeface="Quattrocento Sans"/>
              <a:cs typeface="Arial" panose="020B0604020202020204" pitchFamily="34" charset="0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ea typeface="Quattrocento Sans"/>
              <a:cs typeface="Arial" panose="020B0604020202020204" pitchFamily="34" charset="0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CHIME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C6E41E-56D6-0E4F-BAD3-4DE14C30AF7E}"/>
                  </a:ext>
                </a:extLst>
              </p:cNvPr>
              <p:cNvSpPr txBox="1"/>
              <p:nvPr/>
            </p:nvSpPr>
            <p:spPr>
              <a:xfrm>
                <a:off x="415456" y="904460"/>
                <a:ext cx="355025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VN" sz="1600" dirty="0"/>
                  <a:t>Let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VN" sz="1600" dirty="0"/>
                  <a:t>: question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V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b>
                          <m:sSubPr>
                            <m:ctrlPr>
                              <a:rPr lang="en-V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VN" sz="1600" dirty="0"/>
                  <a:t>: k-th review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V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sSub>
                          <m:sSubPr>
                            <m:ctrlPr>
                              <a:rPr lang="en-V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VN" sz="1600" dirty="0"/>
                  <a:t>: answer corresponding to question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C6E41E-56D6-0E4F-BAD3-4DE14C30A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6" y="904460"/>
                <a:ext cx="3550258" cy="1323439"/>
              </a:xfrm>
              <a:prstGeom prst="rect">
                <a:avLst/>
              </a:prstGeom>
              <a:blipFill>
                <a:blip r:embed="rId3"/>
                <a:stretch>
                  <a:fillRect l="-712" t="-1905" b="-476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30AE40-6CD0-1F44-ADD2-9AD23DBB1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25" y="2994307"/>
            <a:ext cx="5518150" cy="867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5E6B5-1A95-4C47-BC40-6568451E1FFC}"/>
              </a:ext>
            </a:extLst>
          </p:cNvPr>
          <p:cNvSpPr txBox="1"/>
          <p:nvPr/>
        </p:nvSpPr>
        <p:spPr>
          <a:xfrm>
            <a:off x="257581" y="2571750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b="1" dirty="0"/>
              <a:t>1. Encode using XLNet</a:t>
            </a:r>
          </a:p>
        </p:txBody>
      </p:sp>
    </p:spTree>
    <p:extLst>
      <p:ext uri="{BB962C8B-B14F-4D97-AF65-F5344CB8AC3E}">
        <p14:creationId xmlns:p14="http://schemas.microsoft.com/office/powerpoint/2010/main" val="87631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CHIME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E6B5-1A95-4C47-BC40-6568451E1FFC}"/>
              </a:ext>
            </a:extLst>
          </p:cNvPr>
          <p:cNvSpPr txBox="1"/>
          <p:nvPr/>
        </p:nvSpPr>
        <p:spPr>
          <a:xfrm>
            <a:off x="257581" y="913622"/>
            <a:ext cx="4463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b="1" dirty="0"/>
              <a:t>2. Reasoning with Transformer and Memory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E0AEA-64FF-114F-A2FD-AA4BE123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938" y="1414366"/>
            <a:ext cx="4920430" cy="24806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2DCD5-F598-2343-B61E-AAC735D5B424}"/>
              </a:ext>
            </a:extLst>
          </p:cNvPr>
          <p:cNvSpPr/>
          <p:nvPr/>
        </p:nvSpPr>
        <p:spPr>
          <a:xfrm>
            <a:off x="6922278" y="1414366"/>
            <a:ext cx="2169649" cy="118174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229C9-02B4-9040-BABF-3B3364A741E7}"/>
              </a:ext>
            </a:extLst>
          </p:cNvPr>
          <p:cNvSpPr/>
          <p:nvPr/>
        </p:nvSpPr>
        <p:spPr>
          <a:xfrm>
            <a:off x="7861855" y="2596114"/>
            <a:ext cx="1140514" cy="129891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68940-1F92-F04D-AB7F-C59FE0E0A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4" y="2826660"/>
            <a:ext cx="3522241" cy="1023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E8FA7-E153-0F4C-A891-89C262A9D987}"/>
              </a:ext>
            </a:extLst>
          </p:cNvPr>
          <p:cNvSpPr txBox="1"/>
          <p:nvPr/>
        </p:nvSpPr>
        <p:spPr>
          <a:xfrm>
            <a:off x="496957" y="1500809"/>
            <a:ext cx="3435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Let: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M</a:t>
            </a:r>
            <a:r>
              <a:rPr lang="en-VN" sz="1600" baseline="-25000" dirty="0"/>
              <a:t>c</a:t>
            </a:r>
            <a:r>
              <a:rPr lang="en-VN" sz="1600" dirty="0"/>
              <a:t>: context memory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H</a:t>
            </a:r>
            <a:r>
              <a:rPr lang="en-VN" sz="1600" baseline="-25000" dirty="0"/>
              <a:t>c</a:t>
            </a:r>
            <a:r>
              <a:rPr lang="en-VN" sz="1600" dirty="0"/>
              <a:t>: concatenated embedded question and context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2082C-96FC-4347-A4F9-6F739E7D2B97}"/>
              </a:ext>
            </a:extLst>
          </p:cNvPr>
          <p:cNvSpPr/>
          <p:nvPr/>
        </p:nvSpPr>
        <p:spPr>
          <a:xfrm>
            <a:off x="257581" y="4170598"/>
            <a:ext cx="69661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Context memory is initialized by hidden state after reading first passage: 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Memory update happens not at single cell but entire memory instead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342A1-D39F-5F41-B916-6C37A06F0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760" y="4243952"/>
            <a:ext cx="945598" cy="2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36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CHIME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5E6B5-1A95-4C47-BC40-6568451E1FFC}"/>
              </a:ext>
            </a:extLst>
          </p:cNvPr>
          <p:cNvSpPr txBox="1"/>
          <p:nvPr/>
        </p:nvSpPr>
        <p:spPr>
          <a:xfrm>
            <a:off x="257581" y="913622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b="1" dirty="0"/>
              <a:t>3. Inferring answer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E0AEA-64FF-114F-A2FD-AA4BE123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938" y="1414366"/>
            <a:ext cx="4920430" cy="24806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2DCD5-F598-2343-B61E-AAC735D5B424}"/>
              </a:ext>
            </a:extLst>
          </p:cNvPr>
          <p:cNvSpPr/>
          <p:nvPr/>
        </p:nvSpPr>
        <p:spPr>
          <a:xfrm>
            <a:off x="3931985" y="1386987"/>
            <a:ext cx="2251999" cy="282679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229C9-02B4-9040-BABF-3B3364A741E7}"/>
              </a:ext>
            </a:extLst>
          </p:cNvPr>
          <p:cNvSpPr/>
          <p:nvPr/>
        </p:nvSpPr>
        <p:spPr>
          <a:xfrm>
            <a:off x="6167794" y="2571766"/>
            <a:ext cx="1731868" cy="129891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E8FA7-E153-0F4C-A891-89C262A9D987}"/>
              </a:ext>
            </a:extLst>
          </p:cNvPr>
          <p:cNvSpPr txBox="1"/>
          <p:nvPr/>
        </p:nvSpPr>
        <p:spPr>
          <a:xfrm>
            <a:off x="496957" y="1500809"/>
            <a:ext cx="3435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Let: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M</a:t>
            </a:r>
            <a:r>
              <a:rPr lang="en-VN" sz="1600" baseline="-25000" dirty="0"/>
              <a:t>a</a:t>
            </a:r>
            <a:r>
              <a:rPr lang="en-VN" sz="1600" dirty="0"/>
              <a:t>: answer memory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H</a:t>
            </a:r>
            <a:r>
              <a:rPr lang="en-VN" sz="1600" baseline="-25000" dirty="0"/>
              <a:t>a</a:t>
            </a:r>
            <a:r>
              <a:rPr lang="en-VN" sz="1600" dirty="0"/>
              <a:t>: embedded answer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C8BF1B-82A4-BA47-8B38-DF7109D50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42" y="3019953"/>
            <a:ext cx="3435028" cy="10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CHIME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C8BF1B-82A4-BA47-8B38-DF7109D5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68" y="1265275"/>
            <a:ext cx="3270959" cy="979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4E3557-B3A1-5A48-A817-35B254600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3" y="1243154"/>
            <a:ext cx="3522241" cy="102330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EB95C62-D866-4246-87B4-EAA30165302B}"/>
              </a:ext>
            </a:extLst>
          </p:cNvPr>
          <p:cNvSpPr/>
          <p:nvPr/>
        </p:nvSpPr>
        <p:spPr>
          <a:xfrm>
            <a:off x="634653" y="1611984"/>
            <a:ext cx="631378" cy="329938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FA432D-B3B5-EA4F-AB26-7AA128BCF997}"/>
              </a:ext>
            </a:extLst>
          </p:cNvPr>
          <p:cNvSpPr/>
          <p:nvPr/>
        </p:nvSpPr>
        <p:spPr>
          <a:xfrm>
            <a:off x="5253575" y="1611984"/>
            <a:ext cx="631378" cy="329938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8F2EA1-D563-974E-AF3E-14488A98C74F}"/>
              </a:ext>
            </a:extLst>
          </p:cNvPr>
          <p:cNvCxnSpPr>
            <a:cxnSpLocks/>
          </p:cNvCxnSpPr>
          <p:nvPr/>
        </p:nvCxnSpPr>
        <p:spPr>
          <a:xfrm flipH="1">
            <a:off x="1814551" y="1941922"/>
            <a:ext cx="3728410" cy="82880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AC3EAE-B3FC-CA4E-B96F-955EAC0444AF}"/>
              </a:ext>
            </a:extLst>
          </p:cNvPr>
          <p:cNvCxnSpPr>
            <a:cxnSpLocks/>
          </p:cNvCxnSpPr>
          <p:nvPr/>
        </p:nvCxnSpPr>
        <p:spPr>
          <a:xfrm>
            <a:off x="950342" y="1941922"/>
            <a:ext cx="548520" cy="82880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382C85-8450-BA4E-A7C6-37D258E269BD}"/>
              </a:ext>
            </a:extLst>
          </p:cNvPr>
          <p:cNvSpPr txBox="1"/>
          <p:nvPr/>
        </p:nvSpPr>
        <p:spPr>
          <a:xfrm>
            <a:off x="634653" y="2910432"/>
            <a:ext cx="2565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Gating: control how much is overriden in each memory cell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EA3D325-AFBC-0846-BE19-18774A128ECD}"/>
              </a:ext>
            </a:extLst>
          </p:cNvPr>
          <p:cNvSpPr/>
          <p:nvPr/>
        </p:nvSpPr>
        <p:spPr>
          <a:xfrm>
            <a:off x="1266031" y="1868083"/>
            <a:ext cx="2325581" cy="39837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5A4C926-C3EB-E14A-A0B4-9720E28CAE11}"/>
              </a:ext>
            </a:extLst>
          </p:cNvPr>
          <p:cNvSpPr/>
          <p:nvPr/>
        </p:nvSpPr>
        <p:spPr>
          <a:xfrm>
            <a:off x="5880303" y="1890112"/>
            <a:ext cx="2325581" cy="39837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01A3FA-EC72-9E4C-939B-2C45C7CDC529}"/>
              </a:ext>
            </a:extLst>
          </p:cNvPr>
          <p:cNvCxnSpPr/>
          <p:nvPr/>
        </p:nvCxnSpPr>
        <p:spPr>
          <a:xfrm>
            <a:off x="3330389" y="2288488"/>
            <a:ext cx="2099450" cy="88355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5FB329-664D-554E-8FD4-0A8BB9F8A62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672995" y="2288488"/>
            <a:ext cx="1370099" cy="88355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E4FCCD-4443-8546-ABE2-9837C597B132}"/>
              </a:ext>
            </a:extLst>
          </p:cNvPr>
          <p:cNvSpPr txBox="1"/>
          <p:nvPr/>
        </p:nvSpPr>
        <p:spPr>
          <a:xfrm>
            <a:off x="4519539" y="3256998"/>
            <a:ext cx="209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Writing step in Neural Turing Machine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7C4949-31EF-0F4E-ACF1-771E718CCA49}"/>
              </a:ext>
            </a:extLst>
          </p:cNvPr>
          <p:cNvSpPr txBox="1"/>
          <p:nvPr/>
        </p:nvSpPr>
        <p:spPr>
          <a:xfrm>
            <a:off x="1258708" y="4361876"/>
            <a:ext cx="578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b="1" dirty="0"/>
              <a:t>Notion of step</a:t>
            </a:r>
            <a:r>
              <a:rPr lang="en-VN" sz="1600" dirty="0"/>
              <a:t>: each step, model deals with each passage.</a:t>
            </a:r>
          </a:p>
        </p:txBody>
      </p:sp>
    </p:spTree>
    <p:extLst>
      <p:ext uri="{BB962C8B-B14F-4D97-AF65-F5344CB8AC3E}">
        <p14:creationId xmlns:p14="http://schemas.microsoft.com/office/powerpoint/2010/main" val="1245912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DMN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7C4949-31EF-0F4E-ACF1-771E718CCA49}"/>
              </a:ext>
            </a:extLst>
          </p:cNvPr>
          <p:cNvSpPr txBox="1"/>
          <p:nvPr/>
        </p:nvSpPr>
        <p:spPr>
          <a:xfrm>
            <a:off x="429492" y="1100879"/>
            <a:ext cx="7507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DMN employs Memory Network in different fashion to also deal with QA problem.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AA3F1-C89F-6D44-B732-304852785090}"/>
              </a:ext>
            </a:extLst>
          </p:cNvPr>
          <p:cNvSpPr txBox="1"/>
          <p:nvPr/>
        </p:nvSpPr>
        <p:spPr>
          <a:xfrm>
            <a:off x="3796748" y="671452"/>
            <a:ext cx="159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Kumar et. al.,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32B62-6337-2342-BF45-DCBD8A6C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5" y="1561084"/>
            <a:ext cx="6730738" cy="318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67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DMN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AA3F1-C89F-6D44-B732-304852785090}"/>
              </a:ext>
            </a:extLst>
          </p:cNvPr>
          <p:cNvSpPr txBox="1"/>
          <p:nvPr/>
        </p:nvSpPr>
        <p:spPr>
          <a:xfrm>
            <a:off x="3796748" y="671452"/>
            <a:ext cx="159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Kumar et. al., 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288A7-2C6C-5E4A-8EC9-A6CAEB1ED62D}"/>
              </a:ext>
            </a:extLst>
          </p:cNvPr>
          <p:cNvSpPr txBox="1"/>
          <p:nvPr/>
        </p:nvSpPr>
        <p:spPr>
          <a:xfrm>
            <a:off x="257581" y="913622"/>
            <a:ext cx="327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b="1" dirty="0"/>
              <a:t>1. Encode context and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911B5-220D-4D4D-BA4A-F078E9EC798C}"/>
              </a:ext>
            </a:extLst>
          </p:cNvPr>
          <p:cNvSpPr txBox="1"/>
          <p:nvPr/>
        </p:nvSpPr>
        <p:spPr>
          <a:xfrm>
            <a:off x="452486" y="2401139"/>
            <a:ext cx="8239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VN" sz="1600" dirty="0"/>
              <a:t>Question is encoded by GRU, obtain q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Context is passed through another GRU, embedding vector of EOS of each sentence in context is concatenated, obtain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9599C-2A69-8944-9D03-9E11357A601B}"/>
              </a:ext>
            </a:extLst>
          </p:cNvPr>
          <p:cNvSpPr txBox="1"/>
          <p:nvPr/>
        </p:nvSpPr>
        <p:spPr>
          <a:xfrm>
            <a:off x="476233" y="1399842"/>
            <a:ext cx="8239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Let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T</a:t>
            </a:r>
            <a:r>
              <a:rPr lang="en-VN" sz="1600" baseline="-25000" dirty="0"/>
              <a:t>q</a:t>
            </a:r>
            <a:r>
              <a:rPr lang="en-VN" sz="1600" dirty="0"/>
              <a:t>: sequence length of question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T</a:t>
            </a:r>
            <a:r>
              <a:rPr lang="en-VN" sz="1600" baseline="-25000" dirty="0"/>
              <a:t>c</a:t>
            </a:r>
            <a:r>
              <a:rPr lang="en-VN" sz="1600" dirty="0"/>
              <a:t>: max number of sentences in context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88F8094-377C-394F-A857-A67B954E4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4492" y="2938899"/>
            <a:ext cx="757090" cy="20189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CCAF73B-1B2B-9047-82F6-09A341859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8500" y="2490300"/>
            <a:ext cx="610870" cy="1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31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DMN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288A7-2C6C-5E4A-8EC9-A6CAEB1ED62D}"/>
              </a:ext>
            </a:extLst>
          </p:cNvPr>
          <p:cNvSpPr txBox="1"/>
          <p:nvPr/>
        </p:nvSpPr>
        <p:spPr>
          <a:xfrm>
            <a:off x="257581" y="913622"/>
            <a:ext cx="4474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b="1" dirty="0"/>
              <a:t>2. Reasoning with Episodic Memory module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9599C-2A69-8944-9D03-9E11357A601B}"/>
              </a:ext>
            </a:extLst>
          </p:cNvPr>
          <p:cNvSpPr txBox="1"/>
          <p:nvPr/>
        </p:nvSpPr>
        <p:spPr>
          <a:xfrm>
            <a:off x="476233" y="1399842"/>
            <a:ext cx="823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Let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T</a:t>
            </a:r>
            <a:r>
              <a:rPr lang="en-VN" sz="1600" baseline="-25000" dirty="0"/>
              <a:t>M</a:t>
            </a:r>
            <a:r>
              <a:rPr lang="en-VN" sz="1600" dirty="0"/>
              <a:t>: total number of passes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T</a:t>
            </a:r>
            <a:r>
              <a:rPr lang="en-VN" sz="1600" baseline="-25000" dirty="0"/>
              <a:t>q</a:t>
            </a:r>
            <a:r>
              <a:rPr lang="en-VN" sz="1600" dirty="0"/>
              <a:t>: sequence length of question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T</a:t>
            </a:r>
            <a:r>
              <a:rPr lang="en-VN" sz="1600" baseline="-25000" dirty="0"/>
              <a:t>c</a:t>
            </a:r>
            <a:r>
              <a:rPr lang="en-VN" sz="1600" dirty="0"/>
              <a:t>: max number of sentences in context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q: embedded question ; 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c: embedded context  ;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8864A-4869-6345-9797-FA0A1AECF741}"/>
              </a:ext>
            </a:extLst>
          </p:cNvPr>
          <p:cNvSpPr txBox="1"/>
          <p:nvPr/>
        </p:nvSpPr>
        <p:spPr>
          <a:xfrm>
            <a:off x="703881" y="3074846"/>
            <a:ext cx="2047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m</a:t>
            </a:r>
            <a:r>
              <a:rPr lang="en-VN" sz="1600" baseline="-25000" dirty="0"/>
              <a:t>0</a:t>
            </a:r>
            <a:r>
              <a:rPr lang="en-VN" sz="1600" dirty="0"/>
              <a:t> = q</a:t>
            </a:r>
          </a:p>
          <a:p>
            <a:r>
              <a:rPr lang="en-VN" sz="1600" dirty="0"/>
              <a:t>for i in range(1, TM):</a:t>
            </a:r>
          </a:p>
          <a:p>
            <a:r>
              <a:rPr lang="en-VN" sz="1600" dirty="0"/>
              <a:t>    for t in range(Tc):</a:t>
            </a:r>
          </a:p>
          <a:p>
            <a:r>
              <a:rPr lang="en-VN" sz="1600" dirty="0"/>
              <a:t>        </a:t>
            </a:r>
          </a:p>
          <a:p>
            <a:r>
              <a:rPr lang="en-VN" sz="1600" dirty="0"/>
              <a:t>    </a:t>
            </a:r>
          </a:p>
          <a:p>
            <a:endParaRPr lang="en-V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6E527-882D-4E40-A733-8DFE9D6F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65" y="3853881"/>
            <a:ext cx="3808913" cy="353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08088-457B-B541-933F-61D7E98E1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87" y="4189135"/>
            <a:ext cx="1225462" cy="3904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3073CAC-BE00-F342-BD2D-FD4092BCB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4774" y="2677097"/>
            <a:ext cx="651368" cy="17369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E0826EF-3FDA-D64E-A5F0-CEC279BA3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4954" y="2447981"/>
            <a:ext cx="610870" cy="1628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C81833-5106-EA49-9A1C-2847E6E6C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987" y="4454006"/>
            <a:ext cx="1958440" cy="251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0DA4E6-D1B3-A84E-A9B0-DA4B135D6680}"/>
              </a:ext>
            </a:extLst>
          </p:cNvPr>
          <p:cNvSpPr txBox="1"/>
          <p:nvPr/>
        </p:nvSpPr>
        <p:spPr>
          <a:xfrm>
            <a:off x="4928616" y="1569119"/>
            <a:ext cx="12795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g = </a:t>
            </a:r>
          </a:p>
          <a:p>
            <a:endParaRPr lang="en-VN" sz="1600" dirty="0"/>
          </a:p>
          <a:p>
            <a:endParaRPr lang="en-VN" sz="1600" dirty="0"/>
          </a:p>
          <a:p>
            <a:r>
              <a:rPr lang="en-VN" sz="1600" dirty="0"/>
              <a:t>z(c, m, q) =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791BC7-9795-9A46-B1A2-801D4DF304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7963" y="1538342"/>
            <a:ext cx="3433861" cy="440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599CD4-BBBA-2546-BD54-687FFEC5977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b="8491"/>
          <a:stretch/>
        </p:blipFill>
        <p:spPr>
          <a:xfrm>
            <a:off x="5080952" y="2565004"/>
            <a:ext cx="3932930" cy="3305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11D5D9-F50D-7B41-BA35-DA994DD1B1A2}"/>
              </a:ext>
            </a:extLst>
          </p:cNvPr>
          <p:cNvSpPr txBox="1"/>
          <p:nvPr/>
        </p:nvSpPr>
        <p:spPr>
          <a:xfrm>
            <a:off x="5461000" y="1082899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2159979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DMN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288A7-2C6C-5E4A-8EC9-A6CAEB1ED62D}"/>
              </a:ext>
            </a:extLst>
          </p:cNvPr>
          <p:cNvSpPr txBox="1"/>
          <p:nvPr/>
        </p:nvSpPr>
        <p:spPr>
          <a:xfrm>
            <a:off x="257581" y="913622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3. Inferring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9599C-2A69-8944-9D03-9E11357A601B}"/>
                  </a:ext>
                </a:extLst>
              </p:cNvPr>
              <p:cNvSpPr txBox="1"/>
              <p:nvPr/>
            </p:nvSpPr>
            <p:spPr>
              <a:xfrm>
                <a:off x="476233" y="1399842"/>
                <a:ext cx="82390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VN" dirty="0"/>
                  <a:t>Having final memory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VN" dirty="0"/>
                  <a:t>, answer is inferred as follow: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9599C-2A69-8944-9D03-9E11357A6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33" y="1399842"/>
                <a:ext cx="8239027" cy="307777"/>
              </a:xfrm>
              <a:prstGeom prst="rect">
                <a:avLst/>
              </a:prstGeom>
              <a:blipFill>
                <a:blip r:embed="rId3"/>
                <a:stretch>
                  <a:fillRect l="-154" t="-4000" b="-2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F8864A-4869-6345-9797-FA0A1AECF741}"/>
                  </a:ext>
                </a:extLst>
              </p:cNvPr>
              <p:cNvSpPr txBox="1"/>
              <p:nvPr/>
            </p:nvSpPr>
            <p:spPr>
              <a:xfrm>
                <a:off x="2640343" y="2112443"/>
                <a:ext cx="262924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VN" sz="1600" dirty="0"/>
                  <a:t>a</a:t>
                </a:r>
                <a:r>
                  <a:rPr lang="en-VN" sz="1600" baseline="-25000" dirty="0"/>
                  <a:t>0</a:t>
                </a:r>
                <a:r>
                  <a:rPr lang="en-VN" sz="16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sup>
                    </m:sSup>
                  </m:oMath>
                </a14:m>
                <a:endParaRPr lang="en-VN" sz="1600" dirty="0"/>
              </a:p>
              <a:p>
                <a:r>
                  <a:rPr lang="en-VN" sz="1600" dirty="0"/>
                  <a:t>for i in range(1, timesteps):</a:t>
                </a:r>
              </a:p>
              <a:p>
                <a:r>
                  <a:rPr lang="en-VN" sz="1600" dirty="0"/>
                  <a:t>        </a:t>
                </a:r>
              </a:p>
              <a:p>
                <a:r>
                  <a:rPr lang="en-VN" sz="1600" dirty="0"/>
                  <a:t>    </a:t>
                </a:r>
              </a:p>
              <a:p>
                <a:endParaRPr lang="en-VN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F8864A-4869-6345-9797-FA0A1AECF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343" y="2112443"/>
                <a:ext cx="2629246" cy="1323439"/>
              </a:xfrm>
              <a:prstGeom prst="rect">
                <a:avLst/>
              </a:prstGeom>
              <a:blipFill>
                <a:blip r:embed="rId4"/>
                <a:stretch>
                  <a:fillRect l="-962" t="-952" r="-48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FF868AD-5F5D-6E46-A406-289AAC493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770" y="2612976"/>
            <a:ext cx="2452606" cy="307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55C0A-C618-2D45-8FAC-782798242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770" y="2951673"/>
            <a:ext cx="2237953" cy="3182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01CE22-B7CE-B041-A525-D536395AB1E0}"/>
              </a:ext>
            </a:extLst>
          </p:cNvPr>
          <p:cNvSpPr txBox="1"/>
          <p:nvPr/>
        </p:nvSpPr>
        <p:spPr>
          <a:xfrm>
            <a:off x="1321516" y="4036369"/>
            <a:ext cx="5695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b="1" dirty="0"/>
              <a:t>Notion of step</a:t>
            </a:r>
            <a:r>
              <a:rPr lang="en-VN" sz="1600" dirty="0"/>
              <a:t>: step in this setting is pass ; the number of passes is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2827301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30409-8ADB-F34F-AECA-DA5066299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49" y="1618700"/>
            <a:ext cx="6577417" cy="3231000"/>
          </a:xfrm>
        </p:spPr>
        <p:txBody>
          <a:bodyPr/>
          <a:lstStyle/>
          <a:p>
            <a:r>
              <a:rPr lang="en-VN" dirty="0"/>
              <a:t>Introduction of Memory Network: kind of NN using external memory</a:t>
            </a:r>
          </a:p>
          <a:p>
            <a:r>
              <a:rPr lang="en-VN" dirty="0"/>
              <a:t>Foundational papers and ideas</a:t>
            </a:r>
          </a:p>
          <a:p>
            <a:r>
              <a:rPr lang="en-VN" dirty="0"/>
              <a:t>S</a:t>
            </a:r>
            <a:r>
              <a:rPr lang="en-US" dirty="0"/>
              <a:t>o</a:t>
            </a:r>
            <a:r>
              <a:rPr lang="en-VN" dirty="0"/>
              <a:t>me practical usecases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chemeClr val="accent1"/>
                </a:highlight>
              </a:rPr>
              <a:t>Thank you</a:t>
            </a:r>
            <a:endParaRPr sz="4800" dirty="0">
              <a:highlight>
                <a:schemeClr val="accent1"/>
              </a:highlight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791408"/>
            <a:ext cx="3946775" cy="1560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Notion of Neural Net with External Memory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al" panose="020B0604020202020204" pitchFamily="34" charset="0"/>
                <a:ea typeface="Lora"/>
                <a:cs typeface="Arial" panose="020B0604020202020204" pitchFamily="34" charset="0"/>
                <a:sym typeface="Lora"/>
              </a:rPr>
              <a:t>1</a:t>
            </a:r>
            <a:endParaRPr sz="2400">
              <a:latin typeface="Arial" panose="020B0604020202020204" pitchFamily="34" charset="0"/>
              <a:ea typeface="Lora"/>
              <a:cs typeface="Arial" panose="020B0604020202020204" pitchFamily="34" charset="0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E0193-9FCA-F64C-86C6-5A1D32CF1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4D08C-B546-D344-9985-AF7C03074C98}"/>
              </a:ext>
            </a:extLst>
          </p:cNvPr>
          <p:cNvSpPr txBox="1"/>
          <p:nvPr/>
        </p:nvSpPr>
        <p:spPr>
          <a:xfrm>
            <a:off x="331528" y="320061"/>
            <a:ext cx="271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latin typeface="Arial" panose="020B0604020202020204" pitchFamily="34" charset="0"/>
                <a:cs typeface="Arial" panose="020B0604020202020204" pitchFamily="34" charset="0"/>
              </a:rPr>
              <a:t>Human-like</a:t>
            </a:r>
            <a:r>
              <a:rPr lang="en-VN" sz="1800" b="1" dirty="0">
                <a:latin typeface="Arial" panose="020B0604020202020204" pitchFamily="34" charset="0"/>
                <a:cs typeface="Arial" panose="020B0604020202020204" pitchFamily="34" charset="0"/>
              </a:rPr>
              <a:t> derivation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C6A75-F5E9-4F4F-94F9-4C08FEECDAD6}"/>
              </a:ext>
            </a:extLst>
          </p:cNvPr>
          <p:cNvSpPr txBox="1"/>
          <p:nvPr/>
        </p:nvSpPr>
        <p:spPr>
          <a:xfrm>
            <a:off x="477519" y="853440"/>
            <a:ext cx="5432213" cy="417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VN" sz="1800" dirty="0">
                <a:latin typeface="Arial" panose="020B0604020202020204" pitchFamily="34" charset="0"/>
                <a:cs typeface="Arial" panose="020B0604020202020204" pitchFamily="34" charset="0"/>
              </a:rPr>
              <a:t>Human has memory to manipulate short- and long-term information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VN" sz="1800" dirty="0">
                <a:latin typeface="Arial" panose="020B0604020202020204" pitchFamily="34" charset="0"/>
                <a:cs typeface="Arial" panose="020B0604020202020204" pitchFamily="34" charset="0"/>
              </a:rPr>
              <a:t>As facing a problem, people tend to revisit the “experience” to solve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VN" sz="1800" dirty="0">
                <a:latin typeface="Arial" panose="020B0604020202020204" pitchFamily="34" charset="0"/>
                <a:cs typeface="Arial" panose="020B0604020202020204" pitchFamily="34" charset="0"/>
              </a:rPr>
              <a:t>”Experience” comes from what is taught or experienced before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VN" sz="1800" dirty="0">
                <a:latin typeface="Arial" panose="020B0604020202020204" pitchFamily="34" charset="0"/>
                <a:cs typeface="Arial" panose="020B0604020202020204" pitchFamily="34" charset="0"/>
              </a:rPr>
              <a:t>“Short-term memory” or “working memory” is quantified by the limited number of ”chunks”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information that can be readily recalled (Miller, 1956)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VN" sz="1800" dirty="0">
                <a:latin typeface="Arial" panose="020B0604020202020204" pitchFamily="34" charset="0"/>
                <a:cs typeface="Arial" panose="020B0604020202020204" pitchFamily="34" charset="0"/>
              </a:rPr>
              <a:t>The idea of Memory Network is similar to “short-term memory” or “working memory” in psycology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1070AD-7BAD-B547-9DFF-2C30CB774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33" y="1234440"/>
            <a:ext cx="2276993" cy="28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80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E0193-9FCA-F64C-86C6-5A1D32CF1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smtClean="0"/>
              <a:t>5</a:t>
            </a:fld>
            <a:endParaRPr lang="en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4D08C-B546-D344-9985-AF7C03074C98}"/>
              </a:ext>
            </a:extLst>
          </p:cNvPr>
          <p:cNvSpPr txBox="1"/>
          <p:nvPr/>
        </p:nvSpPr>
        <p:spPr>
          <a:xfrm>
            <a:off x="331528" y="320061"/>
            <a:ext cx="391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RNN, LSTM and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C6A75-F5E9-4F4F-94F9-4C08FEECDAD6}"/>
              </a:ext>
            </a:extLst>
          </p:cNvPr>
          <p:cNvSpPr txBox="1"/>
          <p:nvPr/>
        </p:nvSpPr>
        <p:spPr>
          <a:xfrm>
            <a:off x="182879" y="1364195"/>
            <a:ext cx="42919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RNN is used to deal with time-series data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RNN is capable of capturing information in few previous steps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However, RNN is lack of memorizing further steps (vanishing/exploding gradient)</a:t>
            </a:r>
          </a:p>
          <a:p>
            <a:endParaRPr lang="en-VN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DDEEF4-EAD3-624B-92F8-501F546E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05" y="1533529"/>
            <a:ext cx="4291915" cy="19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15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E0193-9FCA-F64C-86C6-5A1D32CF1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smtClean="0"/>
              <a:t>6</a:t>
            </a:fld>
            <a:endParaRPr lang="e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4D08C-B546-D344-9985-AF7C03074C98}"/>
              </a:ext>
            </a:extLst>
          </p:cNvPr>
          <p:cNvSpPr txBox="1"/>
          <p:nvPr/>
        </p:nvSpPr>
        <p:spPr>
          <a:xfrm>
            <a:off x="331528" y="320061"/>
            <a:ext cx="391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RNN, LSTM and Memory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6C9C6B1-DA90-8345-94A4-D203F8C7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492" y="1271494"/>
            <a:ext cx="3608344" cy="21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F9D7D5-ED41-9F48-92E7-6B5DC1164DCB}"/>
              </a:ext>
            </a:extLst>
          </p:cNvPr>
          <p:cNvSpPr txBox="1"/>
          <p:nvPr/>
        </p:nvSpPr>
        <p:spPr>
          <a:xfrm>
            <a:off x="331528" y="1441025"/>
            <a:ext cx="4206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LSTM alleviates by adding flow ”c” as “cell state”, selective forget, selective add and selective leak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Although LSTM has “cell state”, it is not considered as Memory Network because memory component and calculation are not separated</a:t>
            </a:r>
          </a:p>
          <a:p>
            <a:endParaRPr lang="en-VN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3081-A413-5245-8FA0-79DCBA301DF3}"/>
              </a:ext>
            </a:extLst>
          </p:cNvPr>
          <p:cNvSpPr/>
          <p:nvPr/>
        </p:nvSpPr>
        <p:spPr>
          <a:xfrm>
            <a:off x="5283491" y="2151192"/>
            <a:ext cx="3259735" cy="130209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800"/>
          </a:p>
        </p:txBody>
      </p:sp>
    </p:spTree>
    <p:extLst>
      <p:ext uri="{BB962C8B-B14F-4D97-AF65-F5344CB8AC3E}">
        <p14:creationId xmlns:p14="http://schemas.microsoft.com/office/powerpoint/2010/main" val="254228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95185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Foundational ideas/papers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85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736CC-1C63-0249-91B7-FB6EE630B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45F383-DD0B-7C4F-9E20-56516DF9B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1"/>
          <a:stretch/>
        </p:blipFill>
        <p:spPr bwMode="auto">
          <a:xfrm>
            <a:off x="2415208" y="2125482"/>
            <a:ext cx="4313583" cy="262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28FC7F-0B84-D349-AE0E-4F0EFE53F8F0}"/>
              </a:ext>
            </a:extLst>
          </p:cNvPr>
          <p:cNvSpPr/>
          <p:nvPr/>
        </p:nvSpPr>
        <p:spPr>
          <a:xfrm>
            <a:off x="3349487" y="536713"/>
            <a:ext cx="2534478" cy="8547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</a:rPr>
              <a:t>Memory bank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2FAD62-4D15-154E-B9FD-D0A915679AA1}"/>
              </a:ext>
            </a:extLst>
          </p:cNvPr>
          <p:cNvCxnSpPr/>
          <p:nvPr/>
        </p:nvCxnSpPr>
        <p:spPr>
          <a:xfrm flipV="1">
            <a:off x="3677478" y="1391478"/>
            <a:ext cx="0" cy="734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F315B5-C83A-5049-81B4-7BD5051FDD3F}"/>
              </a:ext>
            </a:extLst>
          </p:cNvPr>
          <p:cNvCxnSpPr/>
          <p:nvPr/>
        </p:nvCxnSpPr>
        <p:spPr>
          <a:xfrm>
            <a:off x="3856383" y="1391478"/>
            <a:ext cx="437321" cy="1808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86B74-4D05-8D4E-89B4-121F20F5BAD2}"/>
              </a:ext>
            </a:extLst>
          </p:cNvPr>
          <p:cNvCxnSpPr/>
          <p:nvPr/>
        </p:nvCxnSpPr>
        <p:spPr>
          <a:xfrm flipV="1">
            <a:off x="4571999" y="1391478"/>
            <a:ext cx="0" cy="734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4C72EA-5E70-B648-9826-80676A1AE38A}"/>
              </a:ext>
            </a:extLst>
          </p:cNvPr>
          <p:cNvCxnSpPr/>
          <p:nvPr/>
        </p:nvCxnSpPr>
        <p:spPr>
          <a:xfrm flipV="1">
            <a:off x="5449957" y="1391478"/>
            <a:ext cx="0" cy="734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EBA46F-F13D-204F-8968-AFEC4C3CFAD9}"/>
              </a:ext>
            </a:extLst>
          </p:cNvPr>
          <p:cNvCxnSpPr/>
          <p:nvPr/>
        </p:nvCxnSpPr>
        <p:spPr>
          <a:xfrm>
            <a:off x="4792318" y="1391478"/>
            <a:ext cx="437321" cy="1808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E95427-FA3C-7F43-8CC4-6DBF1686F159}"/>
              </a:ext>
            </a:extLst>
          </p:cNvPr>
          <p:cNvCxnSpPr/>
          <p:nvPr/>
        </p:nvCxnSpPr>
        <p:spPr>
          <a:xfrm>
            <a:off x="5625548" y="1391478"/>
            <a:ext cx="437321" cy="1808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EEF9A4-BE05-7249-BBB6-1AF811A4C9F0}"/>
              </a:ext>
            </a:extLst>
          </p:cNvPr>
          <p:cNvSpPr txBox="1"/>
          <p:nvPr/>
        </p:nvSpPr>
        <p:spPr>
          <a:xfrm>
            <a:off x="369405" y="375815"/>
            <a:ext cx="2584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Basic architecture of Memory-augumented NN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85A453-9CA9-1247-A937-2F2C8F49B86B}"/>
              </a:ext>
            </a:extLst>
          </p:cNvPr>
          <p:cNvSpPr txBox="1"/>
          <p:nvPr/>
        </p:nvSpPr>
        <p:spPr>
          <a:xfrm>
            <a:off x="7070084" y="1923068"/>
            <a:ext cx="19419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rgbClr val="FF0000"/>
                </a:solidFill>
              </a:rPr>
              <a:t>Note that:</a:t>
            </a:r>
            <a:r>
              <a:rPr lang="en-VN" b="1" dirty="0"/>
              <a:t> </a:t>
            </a:r>
            <a:r>
              <a:rPr lang="en-VN" dirty="0"/>
              <a:t>Each step in this model is </a:t>
            </a:r>
            <a:r>
              <a:rPr lang="en-VN" b="1" dirty="0"/>
              <a:t>not each step</a:t>
            </a:r>
            <a:r>
              <a:rPr lang="en-VN" dirty="0"/>
              <a:t> as </a:t>
            </a:r>
            <a:r>
              <a:rPr lang="en-VN" b="1" dirty="0"/>
              <a:t>reading tokens in sentence</a:t>
            </a:r>
            <a:r>
              <a:rPr lang="en-VN" dirty="0"/>
              <a:t>.</a:t>
            </a:r>
          </a:p>
          <a:p>
            <a:r>
              <a:rPr lang="en-VN" dirty="0"/>
              <a:t>The </a:t>
            </a:r>
            <a:r>
              <a:rPr lang="en-VN" b="1" dirty="0"/>
              <a:t>notion of step </a:t>
            </a:r>
            <a:r>
              <a:rPr lang="en-VN" dirty="0"/>
              <a:t>is </a:t>
            </a:r>
            <a:r>
              <a:rPr lang="en-VN" b="1" dirty="0"/>
              <a:t>varied</a:t>
            </a:r>
            <a:r>
              <a:rPr lang="en-VN" dirty="0"/>
              <a:t> regarding </a:t>
            </a:r>
            <a:r>
              <a:rPr lang="en-VN" b="1" dirty="0"/>
              <a:t>different settings</a:t>
            </a:r>
          </a:p>
        </p:txBody>
      </p:sp>
    </p:spTree>
    <p:extLst>
      <p:ext uri="{BB962C8B-B14F-4D97-AF65-F5344CB8AC3E}">
        <p14:creationId xmlns:p14="http://schemas.microsoft.com/office/powerpoint/2010/main" val="26870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91189" y="29976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Turing Machine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9A6-92BC-5F46-AA54-F953594033BE}"/>
              </a:ext>
            </a:extLst>
          </p:cNvPr>
          <p:cNvSpPr txBox="1"/>
          <p:nvPr/>
        </p:nvSpPr>
        <p:spPr>
          <a:xfrm>
            <a:off x="832899" y="3636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2.1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8A8A9-4214-A547-A952-228FBD22E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247" y="1653972"/>
            <a:ext cx="4146417" cy="2906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FB486-0D78-9B45-986F-6D82AA53F096}"/>
              </a:ext>
            </a:extLst>
          </p:cNvPr>
          <p:cNvSpPr txBox="1"/>
          <p:nvPr/>
        </p:nvSpPr>
        <p:spPr>
          <a:xfrm>
            <a:off x="326423" y="1311965"/>
            <a:ext cx="3669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Neural Turing Machine composes of 2 basic components: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VN" sz="1600" dirty="0"/>
              <a:t>Memory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A314C-5F50-7D48-98CE-B65F1B16B444}"/>
              </a:ext>
            </a:extLst>
          </p:cNvPr>
          <p:cNvSpPr txBox="1"/>
          <p:nvPr/>
        </p:nvSpPr>
        <p:spPr>
          <a:xfrm>
            <a:off x="228599" y="2872409"/>
            <a:ext cx="4146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/>
              <a:t>- Memory bank is place to back up information ; may be a tensor</a:t>
            </a:r>
          </a:p>
          <a:p>
            <a:endParaRPr lang="en-VN" sz="1600" dirty="0"/>
          </a:p>
          <a:p>
            <a:r>
              <a:rPr lang="en-VN" sz="1600" dirty="0"/>
              <a:t>- Controller is a neural network that interacts with external information and internal information.</a:t>
            </a:r>
          </a:p>
          <a:p>
            <a:endParaRPr lang="en-V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E2136-94C1-864B-BD13-68E5D6FE57EA}"/>
              </a:ext>
            </a:extLst>
          </p:cNvPr>
          <p:cNvSpPr txBox="1"/>
          <p:nvPr/>
        </p:nvSpPr>
        <p:spPr>
          <a:xfrm>
            <a:off x="3796748" y="671452"/>
            <a:ext cx="1597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dirty="0"/>
              <a:t>Graves et. al., 2014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1086</Words>
  <Application>Microsoft Macintosh PowerPoint</Application>
  <PresentationFormat>On-screen Show (16:9)</PresentationFormat>
  <Paragraphs>203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Lora</vt:lpstr>
      <vt:lpstr>Cambria Math</vt:lpstr>
      <vt:lpstr>Arial</vt:lpstr>
      <vt:lpstr>Quattrocento Sans</vt:lpstr>
      <vt:lpstr>Viola template</vt:lpstr>
      <vt:lpstr>Memory network</vt:lpstr>
      <vt:lpstr>Outline</vt:lpstr>
      <vt:lpstr>Notion of Neural Net with External Memory</vt:lpstr>
      <vt:lpstr>PowerPoint Presentation</vt:lpstr>
      <vt:lpstr>PowerPoint Presentation</vt:lpstr>
      <vt:lpstr>PowerPoint Presentation</vt:lpstr>
      <vt:lpstr>Foundational ideas/papers</vt:lpstr>
      <vt:lpstr>PowerPoint Presentation</vt:lpstr>
      <vt:lpstr>Neural Turing Machine</vt:lpstr>
      <vt:lpstr>Neural Turing Machine</vt:lpstr>
      <vt:lpstr>Neural Turing Machine</vt:lpstr>
      <vt:lpstr>Neural Turing Machine</vt:lpstr>
      <vt:lpstr>Neural Turing Machine</vt:lpstr>
      <vt:lpstr>Memory Network</vt:lpstr>
      <vt:lpstr>Memory Network</vt:lpstr>
      <vt:lpstr>Memory Network</vt:lpstr>
      <vt:lpstr>Use cases</vt:lpstr>
      <vt:lpstr>CHIME</vt:lpstr>
      <vt:lpstr>CHIME</vt:lpstr>
      <vt:lpstr>CHIME</vt:lpstr>
      <vt:lpstr>CHIME</vt:lpstr>
      <vt:lpstr>CHIME</vt:lpstr>
      <vt:lpstr>CHIME</vt:lpstr>
      <vt:lpstr>DMN</vt:lpstr>
      <vt:lpstr>DMN</vt:lpstr>
      <vt:lpstr>DMN</vt:lpstr>
      <vt:lpstr>DMN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m118133</cp:lastModifiedBy>
  <cp:revision>2</cp:revision>
  <dcterms:modified xsi:type="dcterms:W3CDTF">2021-08-04T04:57:57Z</dcterms:modified>
</cp:coreProperties>
</file>